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322" r:id="rId2"/>
    <p:sldId id="329" r:id="rId3"/>
    <p:sldId id="330" r:id="rId4"/>
    <p:sldId id="331" r:id="rId5"/>
    <p:sldId id="332" r:id="rId6"/>
    <p:sldId id="334" r:id="rId7"/>
    <p:sldId id="335" r:id="rId8"/>
    <p:sldId id="336" r:id="rId9"/>
    <p:sldId id="337" r:id="rId10"/>
    <p:sldId id="338" r:id="rId11"/>
    <p:sldId id="339" r:id="rId12"/>
    <p:sldId id="340" r:id="rId13"/>
    <p:sldId id="341" r:id="rId14"/>
    <p:sldId id="347" r:id="rId15"/>
    <p:sldId id="342" r:id="rId16"/>
    <p:sldId id="343" r:id="rId17"/>
    <p:sldId id="344" r:id="rId18"/>
    <p:sldId id="345" r:id="rId19"/>
    <p:sldId id="346" r:id="rId20"/>
    <p:sldId id="309" r:id="rId21"/>
    <p:sldId id="311" r:id="rId22"/>
    <p:sldId id="312" r:id="rId23"/>
    <p:sldId id="320" r:id="rId24"/>
    <p:sldId id="313" r:id="rId25"/>
    <p:sldId id="321" r:id="rId26"/>
    <p:sldId id="271" r:id="rId27"/>
    <p:sldId id="281" r:id="rId28"/>
    <p:sldId id="316" r:id="rId29"/>
    <p:sldId id="317" r:id="rId30"/>
    <p:sldId id="319" r:id="rId31"/>
    <p:sldId id="326" r:id="rId32"/>
    <p:sldId id="327" r:id="rId33"/>
    <p:sldId id="328" r:id="rId34"/>
    <p:sldId id="323" r:id="rId35"/>
    <p:sldId id="324" r:id="rId36"/>
    <p:sldId id="325" r:id="rId37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851"/>
    <a:srgbClr val="053139"/>
    <a:srgbClr val="ED8800"/>
    <a:srgbClr val="00A3AD"/>
    <a:srgbClr val="FFFFFF"/>
    <a:srgbClr val="004E40"/>
    <a:srgbClr val="275D38"/>
    <a:srgbClr val="000000"/>
    <a:srgbClr val="C90026"/>
    <a:srgbClr val="DA18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04" autoAdjust="0"/>
    <p:restoredTop sz="95588" autoAdjust="0"/>
  </p:normalViewPr>
  <p:slideViewPr>
    <p:cSldViewPr snapToGrid="0" snapToObjects="1" showGuides="1">
      <p:cViewPr varScale="1">
        <p:scale>
          <a:sx n="100" d="100"/>
          <a:sy n="100" d="100"/>
        </p:scale>
        <p:origin x="1104" y="176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/>
      <dgm:t>
        <a:bodyPr/>
        <a:lstStyle/>
        <a:p>
          <a:pPr algn="ctr"/>
          <a:r>
            <a:rPr lang="en-GB" dirty="0" err="1"/>
            <a:t>Preprocesamiento</a:t>
          </a:r>
          <a:r>
            <a:rPr lang="en-GB" dirty="0"/>
            <a:t> de las </a:t>
          </a:r>
          <a:r>
            <a:rPr lang="en-GB" dirty="0" err="1"/>
            <a:t>imágenes</a:t>
          </a:r>
          <a:endParaRPr lang="en-GB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/>
      <dgm:t>
        <a:bodyPr/>
        <a:lstStyle/>
        <a:p>
          <a:pPr algn="ctr"/>
          <a:r>
            <a:rPr lang="en-GB"/>
            <a:t>Segmentación</a:t>
          </a:r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/>
      <dgm:t>
        <a:bodyPr/>
        <a:lstStyle/>
        <a:p>
          <a:pPr algn="ctr"/>
          <a:r>
            <a:rPr lang="en-GB" dirty="0" err="1"/>
            <a:t>Extracción</a:t>
          </a:r>
          <a:r>
            <a:rPr lang="en-GB" dirty="0"/>
            <a:t> de </a:t>
          </a:r>
          <a:r>
            <a:rPr lang="en-GB" dirty="0" err="1"/>
            <a:t>características</a:t>
          </a:r>
          <a:endParaRPr lang="en-GB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/>
      <dgm:t>
        <a:bodyPr/>
        <a:lstStyle/>
        <a:p>
          <a:pPr algn="ctr"/>
          <a:r>
            <a:rPr lang="en-GB"/>
            <a:t>Introducción de datos plobacionales</a:t>
          </a:r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CA54B458-5177-F540-B6AF-C60C739B1B35}">
      <dgm:prSet/>
      <dgm:spPr/>
      <dgm:t>
        <a:bodyPr/>
        <a:lstStyle/>
        <a:p>
          <a:pPr algn="ctr"/>
          <a:r>
            <a:rPr lang="en-GB"/>
            <a:t>Creación y validación del modelo</a:t>
          </a:r>
        </a:p>
      </dgm:t>
    </dgm:pt>
    <dgm:pt modelId="{AACA1932-1759-7B47-909E-29A07A275E5A}" type="par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F5A3D750-0496-A141-AE43-2F3CDFDA68C2}" type="sib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2502029D-4C1A-3A48-A66E-23BACFCEB486}" type="pres">
      <dgm:prSet presAssocID="{9291D103-9754-6D42-8166-C01DEB91BBDE}" presName="Name0" presStyleCnt="0">
        <dgm:presLayoutVars>
          <dgm:dir/>
          <dgm:animLvl val="lvl"/>
          <dgm:resizeHandles val="exact"/>
        </dgm:presLayoutVars>
      </dgm:prSet>
      <dgm:spPr/>
    </dgm:pt>
    <dgm:pt modelId="{F7C3DB96-C7BA-5C4B-9209-A51A50FB12E4}" type="pres">
      <dgm:prSet presAssocID="{39DCF61A-0A64-7340-A715-5DF9E9A5101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1A0A0156-7658-8B4C-A4D4-3AE9D50F7F2A}" type="pres">
      <dgm:prSet presAssocID="{FB8A5A10-6ED4-B648-8FC8-9CAE9BC84FEF}" presName="parTxOnlySpace" presStyleCnt="0"/>
      <dgm:spPr/>
    </dgm:pt>
    <dgm:pt modelId="{4A68A779-3C18-0D42-B313-90FA077A014B}" type="pres">
      <dgm:prSet presAssocID="{6D2EBBF0-2D31-CE4E-83EE-41DCA7ACA53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972BF75-143B-0845-A3C4-CFC34E1A8B08}" type="pres">
      <dgm:prSet presAssocID="{8F397E9B-310F-004B-8DC2-1EF67C906046}" presName="parTxOnlySpace" presStyleCnt="0"/>
      <dgm:spPr/>
    </dgm:pt>
    <dgm:pt modelId="{D4F7A74B-3376-874D-82C2-66976D6613B8}" type="pres">
      <dgm:prSet presAssocID="{C9BD5AE6-A093-1846-8248-E8B98CD1E48E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E72854A-C50F-224C-A805-C9CF8FDAA4B4}" type="pres">
      <dgm:prSet presAssocID="{EED96FA3-E2BB-B44A-8DAD-7456BEA6705E}" presName="parTxOnlySpace" presStyleCnt="0"/>
      <dgm:spPr/>
    </dgm:pt>
    <dgm:pt modelId="{CDBD4883-2E06-4040-A5CF-CF7396A896C6}" type="pres">
      <dgm:prSet presAssocID="{425D427F-71A3-254A-B608-00DFD3DED2B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EF6C1DB-A1DD-174F-88BA-B527D6DA42EF}" type="pres">
      <dgm:prSet presAssocID="{99133A0E-6325-E749-8AE4-C3894BFBC2E4}" presName="parTxOnlySpace" presStyleCnt="0"/>
      <dgm:spPr/>
    </dgm:pt>
    <dgm:pt modelId="{79CA1C81-A23D-6342-A53A-3D6594A47071}" type="pres">
      <dgm:prSet presAssocID="{CA54B458-5177-F540-B6AF-C60C739B1B3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FE8B90F-B53A-674A-A770-938628E54D19}" type="presOf" srcId="{39DCF61A-0A64-7340-A715-5DF9E9A51016}" destId="{F7C3DB96-C7BA-5C4B-9209-A51A50FB12E4}" srcOrd="0" destOrd="0" presId="urn:microsoft.com/office/officeart/2005/8/layout/chevron1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CB403C1F-F864-7549-9001-09371DC0B901}" type="presOf" srcId="{9291D103-9754-6D42-8166-C01DEB91BBDE}" destId="{2502029D-4C1A-3A48-A66E-23BACFCEB486}" srcOrd="0" destOrd="0" presId="urn:microsoft.com/office/officeart/2005/8/layout/chevron1"/>
    <dgm:cxn modelId="{67395D29-E6E9-C944-827B-42A768F65C54}" type="presOf" srcId="{425D427F-71A3-254A-B608-00DFD3DED2B6}" destId="{CDBD4883-2E06-4040-A5CF-CF7396A896C6}" srcOrd="0" destOrd="0" presId="urn:microsoft.com/office/officeart/2005/8/layout/chevron1"/>
    <dgm:cxn modelId="{2B74F566-183C-B347-97DA-CC894C3EF1B9}" type="presOf" srcId="{CA54B458-5177-F540-B6AF-C60C739B1B35}" destId="{79CA1C81-A23D-6342-A53A-3D6594A47071}" srcOrd="0" destOrd="0" presId="urn:microsoft.com/office/officeart/2005/8/layout/chevron1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2EB6BF9C-6AD3-3B49-9B52-12611CE76466}" type="presOf" srcId="{C9BD5AE6-A093-1846-8248-E8B98CD1E48E}" destId="{D4F7A74B-3376-874D-82C2-66976D6613B8}" srcOrd="0" destOrd="0" presId="urn:microsoft.com/office/officeart/2005/8/layout/chevron1"/>
    <dgm:cxn modelId="{CB5C74A0-0C8E-7C4D-926D-C02B7990332F}" type="presOf" srcId="{6D2EBBF0-2D31-CE4E-83EE-41DCA7ACA532}" destId="{4A68A779-3C18-0D42-B313-90FA077A014B}" srcOrd="0" destOrd="0" presId="urn:microsoft.com/office/officeart/2005/8/layout/chevron1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694DA0DC-6137-A344-9B3E-B315F8D09E69}" srcId="{9291D103-9754-6D42-8166-C01DEB91BBDE}" destId="{CA54B458-5177-F540-B6AF-C60C739B1B35}" srcOrd="4" destOrd="0" parTransId="{AACA1932-1759-7B47-909E-29A07A275E5A}" sibTransId="{F5A3D750-0496-A141-AE43-2F3CDFDA68C2}"/>
    <dgm:cxn modelId="{1439E280-2671-A044-9FB6-356939B6B5AC}" type="presParOf" srcId="{2502029D-4C1A-3A48-A66E-23BACFCEB486}" destId="{F7C3DB96-C7BA-5C4B-9209-A51A50FB12E4}" srcOrd="0" destOrd="0" presId="urn:microsoft.com/office/officeart/2005/8/layout/chevron1"/>
    <dgm:cxn modelId="{9D479C29-079D-8E48-BE29-64FED2B7466F}" type="presParOf" srcId="{2502029D-4C1A-3A48-A66E-23BACFCEB486}" destId="{1A0A0156-7658-8B4C-A4D4-3AE9D50F7F2A}" srcOrd="1" destOrd="0" presId="urn:microsoft.com/office/officeart/2005/8/layout/chevron1"/>
    <dgm:cxn modelId="{3623D7D3-07BC-D34E-8EAC-F59B1F899DE3}" type="presParOf" srcId="{2502029D-4C1A-3A48-A66E-23BACFCEB486}" destId="{4A68A779-3C18-0D42-B313-90FA077A014B}" srcOrd="2" destOrd="0" presId="urn:microsoft.com/office/officeart/2005/8/layout/chevron1"/>
    <dgm:cxn modelId="{495F01DB-9FB0-654A-9461-3D0443D9C8B1}" type="presParOf" srcId="{2502029D-4C1A-3A48-A66E-23BACFCEB486}" destId="{F972BF75-143B-0845-A3C4-CFC34E1A8B08}" srcOrd="3" destOrd="0" presId="urn:microsoft.com/office/officeart/2005/8/layout/chevron1"/>
    <dgm:cxn modelId="{5DD613B6-511F-9343-AD96-BC8B6140552B}" type="presParOf" srcId="{2502029D-4C1A-3A48-A66E-23BACFCEB486}" destId="{D4F7A74B-3376-874D-82C2-66976D6613B8}" srcOrd="4" destOrd="0" presId="urn:microsoft.com/office/officeart/2005/8/layout/chevron1"/>
    <dgm:cxn modelId="{BD76B11B-1773-0547-A377-9543354BB74F}" type="presParOf" srcId="{2502029D-4C1A-3A48-A66E-23BACFCEB486}" destId="{5E72854A-C50F-224C-A805-C9CF8FDAA4B4}" srcOrd="5" destOrd="0" presId="urn:microsoft.com/office/officeart/2005/8/layout/chevron1"/>
    <dgm:cxn modelId="{091B58DE-B72A-FC4D-A6C8-3C30BFEB9030}" type="presParOf" srcId="{2502029D-4C1A-3A48-A66E-23BACFCEB486}" destId="{CDBD4883-2E06-4040-A5CF-CF7396A896C6}" srcOrd="6" destOrd="0" presId="urn:microsoft.com/office/officeart/2005/8/layout/chevron1"/>
    <dgm:cxn modelId="{4E68B047-D172-0E43-9E08-C3EA6B4FCD2B}" type="presParOf" srcId="{2502029D-4C1A-3A48-A66E-23BACFCEB486}" destId="{8EF6C1DB-A1DD-174F-88BA-B527D6DA42EF}" srcOrd="7" destOrd="0" presId="urn:microsoft.com/office/officeart/2005/8/layout/chevron1"/>
    <dgm:cxn modelId="{1A139423-5EF8-3B4E-921C-667A7C162909}" type="presParOf" srcId="{2502029D-4C1A-3A48-A66E-23BACFCEB486}" destId="{79CA1C81-A23D-6342-A53A-3D6594A4707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3DB96-C7BA-5C4B-9209-A51A50FB12E4}">
      <dsp:nvSpPr>
        <dsp:cNvPr id="0" name=""/>
        <dsp:cNvSpPr/>
      </dsp:nvSpPr>
      <dsp:spPr>
        <a:xfrm>
          <a:off x="1910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Preprocesamiento</a:t>
          </a:r>
          <a:r>
            <a:rPr lang="en-GB" sz="1000" kern="1200" dirty="0"/>
            <a:t> de las </a:t>
          </a:r>
          <a:r>
            <a:rPr lang="en-GB" sz="1000" kern="1200" dirty="0" err="1"/>
            <a:t>imágenes</a:t>
          </a:r>
          <a:endParaRPr lang="en-GB" sz="1000" kern="1200" dirty="0"/>
        </a:p>
      </dsp:txBody>
      <dsp:txXfrm>
        <a:off x="342047" y="486998"/>
        <a:ext cx="1020411" cy="680273"/>
      </dsp:txXfrm>
    </dsp:sp>
    <dsp:sp modelId="{4A68A779-3C18-0D42-B313-90FA077A014B}">
      <dsp:nvSpPr>
        <dsp:cNvPr id="0" name=""/>
        <dsp:cNvSpPr/>
      </dsp:nvSpPr>
      <dsp:spPr>
        <a:xfrm>
          <a:off x="1532526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Segmentación</a:t>
          </a:r>
        </a:p>
      </dsp:txBody>
      <dsp:txXfrm>
        <a:off x="1872663" y="486998"/>
        <a:ext cx="1020411" cy="680273"/>
      </dsp:txXfrm>
    </dsp:sp>
    <dsp:sp modelId="{D4F7A74B-3376-874D-82C2-66976D6613B8}">
      <dsp:nvSpPr>
        <dsp:cNvPr id="0" name=""/>
        <dsp:cNvSpPr/>
      </dsp:nvSpPr>
      <dsp:spPr>
        <a:xfrm>
          <a:off x="3063142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 </a:t>
          </a:r>
          <a:r>
            <a:rPr lang="en-GB" sz="1000" kern="1200" dirty="0" err="1"/>
            <a:t>características</a:t>
          </a:r>
          <a:endParaRPr lang="en-GB" sz="1000" kern="1200" dirty="0"/>
        </a:p>
      </dsp:txBody>
      <dsp:txXfrm>
        <a:off x="3403279" y="486998"/>
        <a:ext cx="1020411" cy="680273"/>
      </dsp:txXfrm>
    </dsp:sp>
    <dsp:sp modelId="{CDBD4883-2E06-4040-A5CF-CF7396A896C6}">
      <dsp:nvSpPr>
        <dsp:cNvPr id="0" name=""/>
        <dsp:cNvSpPr/>
      </dsp:nvSpPr>
      <dsp:spPr>
        <a:xfrm>
          <a:off x="4593758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Introducción de datos plobacionales</a:t>
          </a:r>
        </a:p>
      </dsp:txBody>
      <dsp:txXfrm>
        <a:off x="4933895" y="486998"/>
        <a:ext cx="1020411" cy="680273"/>
      </dsp:txXfrm>
    </dsp:sp>
    <dsp:sp modelId="{79CA1C81-A23D-6342-A53A-3D6594A47071}">
      <dsp:nvSpPr>
        <dsp:cNvPr id="0" name=""/>
        <dsp:cNvSpPr/>
      </dsp:nvSpPr>
      <dsp:spPr>
        <a:xfrm>
          <a:off x="6124374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Creación y validación del modelo</a:t>
          </a:r>
        </a:p>
      </dsp:txBody>
      <dsp:txXfrm>
        <a:off x="6464511" y="486998"/>
        <a:ext cx="1020411" cy="680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24/1/21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27.tiff>
</file>

<file path=ppt/media/image28.tiff>
</file>

<file path=ppt/media/image3.png>
</file>

<file path=ppt/media/image30.tiff>
</file>

<file path=ppt/media/image31.tiff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24/1/21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30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3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RAPORTADA EMPRESARI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03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  <p:sldLayoutId id="2147483711" r:id="rId3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dragon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image" Target="../media/image25.tiff"/><Relationship Id="rId7" Type="http://schemas.openxmlformats.org/officeDocument/2006/relationships/image" Target="../media/image29.em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8.tiff"/><Relationship Id="rId5" Type="http://schemas.openxmlformats.org/officeDocument/2006/relationships/image" Target="../media/image27.tiff"/><Relationship Id="rId4" Type="http://schemas.openxmlformats.org/officeDocument/2006/relationships/image" Target="../media/image26.tiff"/><Relationship Id="rId9" Type="http://schemas.openxmlformats.org/officeDocument/2006/relationships/image" Target="../media/image31.tif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image" Target="../media/image25.tiff"/><Relationship Id="rId7" Type="http://schemas.openxmlformats.org/officeDocument/2006/relationships/image" Target="../media/image29.em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8.tiff"/><Relationship Id="rId5" Type="http://schemas.openxmlformats.org/officeDocument/2006/relationships/image" Target="../media/image27.tiff"/><Relationship Id="rId4" Type="http://schemas.openxmlformats.org/officeDocument/2006/relationships/image" Target="../media/image26.tiff"/><Relationship Id="rId9" Type="http://schemas.openxmlformats.org/officeDocument/2006/relationships/image" Target="../media/image31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10" Type="http://schemas.openxmlformats.org/officeDocument/2006/relationships/image" Target="../media/image2.png"/><Relationship Id="rId4" Type="http://schemas.openxmlformats.org/officeDocument/2006/relationships/image" Target="../media/image35.png"/><Relationship Id="rId9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1.png"/><Relationship Id="rId7" Type="http://schemas.openxmlformats.org/officeDocument/2006/relationships/image" Target="../media/image44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0.png"/><Relationship Id="rId5" Type="http://schemas.openxmlformats.org/officeDocument/2006/relationships/image" Target="../media/image43.png"/><Relationship Id="rId10" Type="http://schemas.openxmlformats.org/officeDocument/2006/relationships/image" Target="../media/image18.png"/><Relationship Id="rId4" Type="http://schemas.openxmlformats.org/officeDocument/2006/relationships/image" Target="../media/image42.png"/><Relationship Id="rId9" Type="http://schemas.openxmlformats.org/officeDocument/2006/relationships/image" Target="../media/image4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Descargo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parcial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26/01/2021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3.2. ARQUITECTURA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6A08156-79F6-444A-A928-D1262C1CC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350601"/>
              </p:ext>
            </p:extLst>
          </p:nvPr>
        </p:nvGraphicFramePr>
        <p:xfrm>
          <a:off x="645892" y="1774730"/>
          <a:ext cx="7826970" cy="1654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Content Placeholder 17">
            <a:extLst>
              <a:ext uri="{FF2B5EF4-FFF2-40B4-BE49-F238E27FC236}">
                <a16:creationId xmlns:a16="http://schemas.microsoft.com/office/drawing/2014/main" id="{3AACED70-5918-3E42-B590-F3A6903E5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3276599"/>
            <a:ext cx="7664692" cy="29354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Preprocesamiento</a:t>
            </a:r>
            <a:r>
              <a:rPr lang="en-US" dirty="0"/>
              <a:t> de las </a:t>
            </a:r>
            <a:r>
              <a:rPr lang="en-US" dirty="0" err="1"/>
              <a:t>imágenes</a:t>
            </a:r>
            <a:endParaRPr lang="en-US" dirty="0"/>
          </a:p>
          <a:p>
            <a:pPr lvl="1"/>
            <a:r>
              <a:rPr lang="en-US" dirty="0" err="1"/>
              <a:t>Mejora</a:t>
            </a:r>
            <a:r>
              <a:rPr lang="en-US" dirty="0"/>
              <a:t> del </a:t>
            </a:r>
            <a:r>
              <a:rPr lang="en-US" dirty="0" err="1"/>
              <a:t>contraste</a:t>
            </a:r>
            <a:endParaRPr lang="en-US" dirty="0"/>
          </a:p>
          <a:p>
            <a:pPr lvl="1"/>
            <a:r>
              <a:rPr lang="en-US" dirty="0" err="1"/>
              <a:t>Eliminación</a:t>
            </a:r>
            <a:r>
              <a:rPr lang="en-US" dirty="0"/>
              <a:t> de </a:t>
            </a:r>
            <a:r>
              <a:rPr lang="en-US" dirty="0" err="1"/>
              <a:t>tejido</a:t>
            </a:r>
            <a:r>
              <a:rPr lang="en-US" dirty="0"/>
              <a:t> no </a:t>
            </a:r>
            <a:r>
              <a:rPr lang="en-US" dirty="0" err="1"/>
              <a:t>perteneciente</a:t>
            </a:r>
            <a:r>
              <a:rPr lang="en-US" dirty="0"/>
              <a:t> al </a:t>
            </a:r>
            <a:r>
              <a:rPr lang="en-US" dirty="0" err="1"/>
              <a:t>cerebro</a:t>
            </a:r>
            <a:endParaRPr lang="en-US" dirty="0"/>
          </a:p>
          <a:p>
            <a:r>
              <a:rPr lang="en-US" dirty="0" err="1"/>
              <a:t>Segmentación</a:t>
            </a:r>
            <a:endParaRPr lang="en-US" dirty="0"/>
          </a:p>
          <a:p>
            <a:pPr lvl="1"/>
            <a:r>
              <a:rPr lang="en-US" dirty="0" err="1"/>
              <a:t>Extracción</a:t>
            </a:r>
            <a:r>
              <a:rPr lang="en-US" dirty="0"/>
              <a:t> del glioma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3.3. DATASET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3.4. HERRAMIENTAS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r>
              <a:rPr lang="en-US" dirty="0" err="1"/>
              <a:t>Extracción</a:t>
            </a:r>
            <a:r>
              <a:rPr lang="en-US" dirty="0"/>
              <a:t> del </a:t>
            </a:r>
            <a:r>
              <a:rPr lang="en-US" dirty="0" err="1"/>
              <a:t>cerebro</a:t>
            </a:r>
            <a:endParaRPr lang="en-US" dirty="0"/>
          </a:p>
          <a:p>
            <a:pPr lvl="1"/>
            <a:r>
              <a:rPr lang="en-US" dirty="0" err="1"/>
              <a:t>Algortimo</a:t>
            </a:r>
            <a:r>
              <a:rPr lang="en-US" dirty="0"/>
              <a:t> McStrip</a:t>
            </a:r>
          </a:p>
          <a:p>
            <a:pPr lvl="2"/>
            <a:r>
              <a:rPr lang="en-US" dirty="0" err="1"/>
              <a:t>Basado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intensidades</a:t>
            </a:r>
            <a:r>
              <a:rPr lang="en-US" dirty="0"/>
              <a:t> y </a:t>
            </a:r>
            <a:r>
              <a:rPr lang="en-US" dirty="0" err="1"/>
              <a:t>bordes</a:t>
            </a:r>
            <a:endParaRPr lang="en-US" dirty="0"/>
          </a:p>
          <a:p>
            <a:pPr lvl="2"/>
            <a:r>
              <a:rPr lang="en-US" dirty="0" err="1"/>
              <a:t>Máscaras</a:t>
            </a:r>
            <a:r>
              <a:rPr lang="en-US" dirty="0"/>
              <a:t> de 3 </a:t>
            </a:r>
            <a:r>
              <a:rPr lang="en-US" dirty="0" err="1"/>
              <a:t>niveles</a:t>
            </a:r>
            <a:endParaRPr lang="en-US" dirty="0"/>
          </a:p>
          <a:p>
            <a:pPr lvl="2"/>
            <a:r>
              <a:rPr lang="en-US" dirty="0" err="1"/>
              <a:t>Combinación</a:t>
            </a:r>
            <a:r>
              <a:rPr lang="en-US" dirty="0"/>
              <a:t> de las </a:t>
            </a:r>
            <a:r>
              <a:rPr lang="en-US" dirty="0" err="1"/>
              <a:t>máscaras</a:t>
            </a:r>
            <a:endParaRPr lang="en-US" dirty="0"/>
          </a:p>
          <a:p>
            <a:pPr lvl="3"/>
            <a:r>
              <a:rPr lang="en-US" dirty="0" err="1"/>
              <a:t>Estrategia</a:t>
            </a:r>
            <a:r>
              <a:rPr lang="en-US" dirty="0"/>
              <a:t> de </a:t>
            </a:r>
            <a:r>
              <a:rPr lang="en-US" dirty="0" err="1"/>
              <a:t>votos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365250"/>
            <a:ext cx="3842379" cy="48466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7CAD-A9C9-A94A-ABC3-9C7562DF9D7B}"/>
              </a:ext>
            </a:extLst>
          </p:cNvPr>
          <p:cNvSpPr txBox="1"/>
          <p:nvPr/>
        </p:nvSpPr>
        <p:spPr>
          <a:xfrm>
            <a:off x="7236782" y="5946420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r>
              <a:rPr lang="en-US" dirty="0" err="1"/>
              <a:t>Compara</a:t>
            </a:r>
            <a:r>
              <a:rPr lang="en-US" dirty="0"/>
              <a:t> la </a:t>
            </a:r>
            <a:r>
              <a:rPr lang="en-US" dirty="0" err="1"/>
              <a:t>máscara</a:t>
            </a:r>
            <a:r>
              <a:rPr lang="en-US" dirty="0"/>
              <a:t> </a:t>
            </a:r>
            <a:r>
              <a:rPr lang="en-US" dirty="0" err="1"/>
              <a:t>resultante</a:t>
            </a:r>
            <a:r>
              <a:rPr lang="en-US" dirty="0"/>
              <a:t> del </a:t>
            </a:r>
            <a:r>
              <a:rPr lang="en-US" dirty="0" err="1"/>
              <a:t>algoritmo</a:t>
            </a:r>
            <a:r>
              <a:rPr lang="en-US" dirty="0"/>
              <a:t> de </a:t>
            </a:r>
            <a:r>
              <a:rPr lang="en-US" dirty="0" err="1"/>
              <a:t>eliminación</a:t>
            </a:r>
            <a:r>
              <a:rPr lang="en-US" dirty="0"/>
              <a:t> del </a:t>
            </a:r>
            <a:r>
              <a:rPr lang="en-US" dirty="0" err="1"/>
              <a:t>cráneo</a:t>
            </a:r>
            <a:r>
              <a:rPr lang="en-US" dirty="0"/>
              <a:t> con el </a:t>
            </a:r>
            <a:r>
              <a:rPr lang="en-US" i="1" dirty="0"/>
              <a:t>ground truth </a:t>
            </a:r>
            <a:r>
              <a:rPr lang="en-US" dirty="0" err="1"/>
              <a:t>asociado</a:t>
            </a:r>
            <a:endParaRPr lang="en-US" i="1" dirty="0"/>
          </a:p>
          <a:p>
            <a:pPr lvl="1"/>
            <a:r>
              <a:rPr lang="en-US" dirty="0"/>
              <a:t>Dataset (ISBR</a:t>
            </a:r>
            <a:r>
              <a:rPr lang="en-US" sz="1200" baseline="30000" dirty="0"/>
              <a:t>[1]</a:t>
            </a:r>
            <a:r>
              <a:rPr lang="en-US" dirty="0"/>
              <a:t>)</a:t>
            </a:r>
          </a:p>
          <a:p>
            <a:pPr lvl="3"/>
            <a:r>
              <a:rPr lang="en-US" dirty="0" err="1"/>
              <a:t>Resonáncias</a:t>
            </a:r>
            <a:r>
              <a:rPr lang="en-US" dirty="0"/>
              <a:t> </a:t>
            </a:r>
            <a:r>
              <a:rPr lang="en-US" dirty="0" err="1"/>
              <a:t>magnéticas</a:t>
            </a:r>
            <a:r>
              <a:rPr lang="en-US" dirty="0"/>
              <a:t> de 18 </a:t>
            </a:r>
            <a:r>
              <a:rPr lang="en-US" dirty="0" err="1"/>
              <a:t>pacientes</a:t>
            </a:r>
            <a:endParaRPr lang="en-US" dirty="0"/>
          </a:p>
          <a:p>
            <a:pPr lvl="3"/>
            <a:r>
              <a:rPr lang="en-US" dirty="0" err="1"/>
              <a:t>Máscara</a:t>
            </a:r>
            <a:r>
              <a:rPr lang="en-US" dirty="0"/>
              <a:t> de la </a:t>
            </a:r>
            <a:r>
              <a:rPr lang="en-US" dirty="0" err="1"/>
              <a:t>extracción</a:t>
            </a:r>
            <a:r>
              <a:rPr lang="en-US" dirty="0"/>
              <a:t> del </a:t>
            </a:r>
            <a:r>
              <a:rPr lang="en-US" dirty="0" err="1"/>
              <a:t>cráneo</a:t>
            </a:r>
            <a:endParaRPr lang="en-US" dirty="0"/>
          </a:p>
          <a:p>
            <a:pPr lvl="1"/>
            <a:r>
              <a:rPr lang="en-US" dirty="0" err="1"/>
              <a:t>Métricas</a:t>
            </a:r>
            <a:endParaRPr lang="en-US" dirty="0"/>
          </a:p>
          <a:p>
            <a:pPr lvl="2"/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positivos</a:t>
            </a:r>
            <a:r>
              <a:rPr lang="en-US" dirty="0"/>
              <a:t> (FP)</a:t>
            </a:r>
          </a:p>
          <a:p>
            <a:pPr lvl="2"/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negativos</a:t>
            </a:r>
            <a:r>
              <a:rPr lang="en-US" dirty="0"/>
              <a:t> (FN)</a:t>
            </a:r>
          </a:p>
          <a:p>
            <a:pPr lvl="2"/>
            <a:r>
              <a:rPr lang="en-US" dirty="0" err="1"/>
              <a:t>Índice</a:t>
            </a:r>
            <a:r>
              <a:rPr lang="en-US" dirty="0"/>
              <a:t> de </a:t>
            </a:r>
            <a:r>
              <a:rPr lang="en-US" dirty="0" err="1"/>
              <a:t>similaridad</a:t>
            </a:r>
            <a:r>
              <a:rPr lang="en-US" dirty="0"/>
              <a:t> de Jaccard</a:t>
            </a:r>
          </a:p>
          <a:p>
            <a:pPr lvl="1"/>
            <a:r>
              <a:rPr lang="en-US" dirty="0" err="1"/>
              <a:t>Resultados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5. EVALUACIÓN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https://</a:t>
            </a:r>
            <a:r>
              <a:rPr lang="en-US" sz="600" dirty="0" err="1"/>
              <a:t>www.nitrc.org</a:t>
            </a:r>
            <a:r>
              <a:rPr lang="en-US" sz="600" dirty="0"/>
              <a:t>/projects/</a:t>
            </a:r>
            <a:r>
              <a:rPr lang="en-US" sz="600" dirty="0" err="1"/>
              <a:t>ibsr</a:t>
            </a:r>
            <a:endParaRPr lang="en-US" sz="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759B64-7879-654E-8509-3AA341651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609985"/>
              </p:ext>
            </p:extLst>
          </p:nvPr>
        </p:nvGraphicFramePr>
        <p:xfrm>
          <a:off x="1638094" y="4722626"/>
          <a:ext cx="5260193" cy="762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6618">
                  <a:extLst>
                    <a:ext uri="{9D8B030D-6E8A-4147-A177-3AD203B41FA5}">
                      <a16:colId xmlns:a16="http://schemas.microsoft.com/office/drawing/2014/main" val="312635430"/>
                    </a:ext>
                  </a:extLst>
                </a:gridCol>
                <a:gridCol w="1416618">
                  <a:extLst>
                    <a:ext uri="{9D8B030D-6E8A-4147-A177-3AD203B41FA5}">
                      <a16:colId xmlns:a16="http://schemas.microsoft.com/office/drawing/2014/main" val="1753524960"/>
                    </a:ext>
                  </a:extLst>
                </a:gridCol>
                <a:gridCol w="1314512">
                  <a:extLst>
                    <a:ext uri="{9D8B030D-6E8A-4147-A177-3AD203B41FA5}">
                      <a16:colId xmlns:a16="http://schemas.microsoft.com/office/drawing/2014/main" val="3337888272"/>
                    </a:ext>
                  </a:extLst>
                </a:gridCol>
                <a:gridCol w="1112445">
                  <a:extLst>
                    <a:ext uri="{9D8B030D-6E8A-4147-A177-3AD203B41FA5}">
                      <a16:colId xmlns:a16="http://schemas.microsoft.com/office/drawing/2014/main" val="1409993775"/>
                    </a:ext>
                  </a:extLst>
                </a:gridCol>
              </a:tblGrid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FN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3478402"/>
                  </a:ext>
                </a:extLst>
              </a:tr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</a:t>
                      </a:r>
                    </a:p>
                  </a:txBody>
                  <a:tcPr marL="68580" marR="68580" marT="0" marB="0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0,104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0,098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0,824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7107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6. CONCLUSIONES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r>
              <a:rPr lang="es-ES_tradnl" dirty="0"/>
              <a:t>Finalizar con la segmentación del tumor</a:t>
            </a:r>
          </a:p>
          <a:p>
            <a:pPr lvl="1"/>
            <a:r>
              <a:rPr lang="es-ES_tradnl" dirty="0"/>
              <a:t>Añadir una evaluación de este proceso</a:t>
            </a:r>
          </a:p>
          <a:p>
            <a:r>
              <a:rPr lang="es-ES_tradnl" dirty="0"/>
              <a:t>Mejora del </a:t>
            </a:r>
            <a:r>
              <a:rPr lang="es-ES_tradnl" dirty="0" err="1"/>
              <a:t>preprocesamiento</a:t>
            </a:r>
            <a:endParaRPr lang="es-ES_tradnl" dirty="0"/>
          </a:p>
          <a:p>
            <a:r>
              <a:rPr lang="es-ES_tradnl" dirty="0"/>
              <a:t>Modificarlo para código </a:t>
            </a:r>
            <a:r>
              <a:rPr lang="es-ES_tradnl" dirty="0" err="1"/>
              <a:t>multi</a:t>
            </a:r>
            <a:r>
              <a:rPr lang="es-ES_tradnl" dirty="0"/>
              <a:t>-modal</a:t>
            </a:r>
          </a:p>
          <a:p>
            <a:pPr lvl="1"/>
            <a:r>
              <a:rPr lang="es-ES_tradnl" dirty="0"/>
              <a:t>Hasta el momento implementaciones para T1</a:t>
            </a:r>
          </a:p>
          <a:p>
            <a:pPr lvl="1"/>
            <a:r>
              <a:rPr lang="es-ES_tradnl" dirty="0"/>
              <a:t>Extensión a T2 y FLAIR</a:t>
            </a:r>
          </a:p>
          <a:p>
            <a:r>
              <a:rPr lang="es-ES_tradnl" dirty="0"/>
              <a:t>Extracción de características del tumor</a:t>
            </a:r>
          </a:p>
          <a:p>
            <a:r>
              <a:rPr lang="es-ES_tradnl" dirty="0"/>
              <a:t>Desarrollo y validación del sistema inteligente</a:t>
            </a:r>
          </a:p>
          <a:p>
            <a:r>
              <a:rPr lang="es-ES_tradnl" dirty="0"/>
              <a:t>Análisis estático del código</a:t>
            </a:r>
          </a:p>
          <a:p>
            <a:pPr lvl="1"/>
            <a:r>
              <a:rPr lang="es-ES_tradnl" dirty="0"/>
              <a:t>Buenas prácticas</a:t>
            </a:r>
          </a:p>
          <a:p>
            <a:pPr lvl="1"/>
            <a:r>
              <a:rPr lang="es-ES_tradnl" dirty="0"/>
              <a:t>Detección de bugs</a:t>
            </a:r>
          </a:p>
          <a:p>
            <a:r>
              <a:rPr lang="es-ES_tradnl" dirty="0"/>
              <a:t>Interfaz gráfica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7. 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de </a:t>
            </a:r>
            <a:r>
              <a:rPr lang="en-US" dirty="0" err="1"/>
              <a:t>seccion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Subtítulo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944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</a:t>
            </a:r>
            <a:r>
              <a:rPr lang="en-US" dirty="0" err="1"/>
              <a:t>subseccion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Subtitulo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1.1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8594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3606C-2193-1D48-8488-FB937C7EDD75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Titulo trasparencia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s-ES_tradnl" dirty="0" err="1"/>
              <a:t>What</a:t>
            </a:r>
            <a:r>
              <a:rPr lang="es-ES_tradnl" dirty="0"/>
              <a:t> </a:t>
            </a:r>
            <a:r>
              <a:rPr lang="es-ES_tradnl" dirty="0" err="1"/>
              <a:t>is</a:t>
            </a:r>
            <a:r>
              <a:rPr lang="es-ES_tradnl" dirty="0"/>
              <a:t> </a:t>
            </a:r>
            <a:r>
              <a:rPr lang="es-ES_tradnl" dirty="0" err="1"/>
              <a:t>Lorem</a:t>
            </a:r>
            <a:r>
              <a:rPr lang="es-ES_tradnl" dirty="0"/>
              <a:t> </a:t>
            </a:r>
            <a:r>
              <a:rPr lang="es-ES_tradnl" dirty="0" err="1"/>
              <a:t>Ipsum</a:t>
            </a:r>
            <a:r>
              <a:rPr lang="es-ES_tradnl" dirty="0"/>
              <a:t>?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Lorem Ipsum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dirty="0" err="1"/>
              <a:t>popularised</a:t>
            </a:r>
            <a:r>
              <a:rPr lang="en-US" dirty="0"/>
              <a:t> in the 1960s with the release of </a:t>
            </a:r>
            <a:r>
              <a:rPr lang="en-US" dirty="0" err="1"/>
              <a:t>Letraset</a:t>
            </a:r>
            <a:r>
              <a:rPr lang="en-US" dirty="0"/>
              <a:t> sheets containing Lorem Ipsum passages, and more recently with desktop publishing software like Aldus PageMaker including versions of Lorem </a:t>
            </a:r>
            <a:r>
              <a:rPr lang="en-US" dirty="0" err="1"/>
              <a:t>IpsumLorem</a:t>
            </a:r>
            <a:r>
              <a:rPr lang="en-US" dirty="0"/>
              <a:t> ipsum.</a:t>
            </a:r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>
                <a:hlinkClick r:id="rId3"/>
              </a:rPr>
              <a:t>http://www.Mondragon.edu</a:t>
            </a: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Where does it come from?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/>
              <a:t>consectetur</a:t>
            </a:r>
            <a:r>
              <a:rPr lang="en-US" dirty="0"/>
              <a:t>, from a Lorem Ipsum passage, and going through the cites of the word in classical literature, discovered the undoubtable source. Lorem Ipsum comes from sections 1.10.32 and 1.10.33 of "de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Bonorum</a:t>
            </a:r>
            <a:r>
              <a:rPr lang="en-US" dirty="0"/>
              <a:t> et </a:t>
            </a:r>
            <a:r>
              <a:rPr lang="en-US" dirty="0" err="1"/>
              <a:t>Malorum</a:t>
            </a:r>
            <a:r>
              <a:rPr lang="en-US" dirty="0"/>
              <a:t>" (The Extremes of Good and Evil) by Cicero, written in 45 BC. This book is a treatise on the theory of ethics, very popular during the Renaissance. The first line of Lorem Ipsum, "Lorem ipsum dolor sit </a:t>
            </a:r>
            <a:r>
              <a:rPr lang="en-US" dirty="0" err="1"/>
              <a:t>amet</a:t>
            </a:r>
            <a:r>
              <a:rPr lang="en-US" dirty="0"/>
              <a:t>..", comes from a line in section 1.10.32.Lorem ipsum</a:t>
            </a:r>
          </a:p>
          <a:p>
            <a:pPr lvl="1"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432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92E6B-C9E1-344F-A8D2-A6916349F0EE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Titulo</a:t>
            </a:r>
            <a:r>
              <a:rPr lang="en-US" dirty="0"/>
              <a:t> </a:t>
            </a:r>
            <a:r>
              <a:rPr lang="en-US" dirty="0" err="1"/>
              <a:t>trasparencia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400" b="1" dirty="0" err="1"/>
              <a:t>What</a:t>
            </a:r>
            <a:r>
              <a:rPr lang="es-ES_tradnl" sz="1400" b="1" dirty="0"/>
              <a:t> </a:t>
            </a:r>
            <a:r>
              <a:rPr lang="es-ES_tradnl" sz="1400" b="1" dirty="0" err="1"/>
              <a:t>is</a:t>
            </a:r>
            <a:r>
              <a:rPr lang="es-ES_tradnl" sz="1400" b="1" dirty="0"/>
              <a:t> </a:t>
            </a:r>
            <a:r>
              <a:rPr lang="es-ES_tradnl" sz="1400" b="1" dirty="0" err="1"/>
              <a:t>Lorem</a:t>
            </a:r>
            <a:r>
              <a:rPr lang="es-ES_tradnl" sz="1400" b="1" dirty="0"/>
              <a:t> </a:t>
            </a:r>
            <a:r>
              <a:rPr lang="es-ES_tradnl" sz="1400" b="1" dirty="0" err="1"/>
              <a:t>Ipsum</a:t>
            </a:r>
            <a:r>
              <a:rPr lang="es-ES_tradnl" sz="1400" b="1" dirty="0"/>
              <a:t>?</a:t>
            </a:r>
          </a:p>
          <a:p>
            <a:pPr marL="0" indent="0">
              <a:buNone/>
            </a:pPr>
            <a:r>
              <a:rPr lang="en-US" sz="1400" dirty="0"/>
              <a:t>Lorem Ipsum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1400" dirty="0" err="1"/>
              <a:t>popularised</a:t>
            </a:r>
            <a:r>
              <a:rPr lang="en-US" sz="1400" dirty="0"/>
              <a:t> in the 1960s with the release of </a:t>
            </a:r>
            <a:r>
              <a:rPr lang="en-US" sz="1400" dirty="0" err="1"/>
              <a:t>Letraset</a:t>
            </a:r>
            <a:r>
              <a:rPr lang="en-US" sz="1400" dirty="0"/>
              <a:t> sheets containing Lorem Ipsum passages, and more recently with desktop publishing software like Aldus PageMaker including versions of Lorem </a:t>
            </a:r>
            <a:r>
              <a:rPr lang="en-US" sz="1400" dirty="0" err="1"/>
              <a:t>IpsumLorem</a:t>
            </a:r>
            <a:r>
              <a:rPr lang="en-US" sz="1400" dirty="0"/>
              <a:t> ipsum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Where does it come from?</a:t>
            </a:r>
          </a:p>
          <a:p>
            <a:pPr marL="0" indent="0">
              <a:buNone/>
            </a:pPr>
            <a:r>
              <a:rPr lang="en-US" sz="1400" dirty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sz="1400" dirty="0" err="1"/>
              <a:t>consectetur</a:t>
            </a:r>
            <a:r>
              <a:rPr lang="en-US" sz="1400" dirty="0"/>
              <a:t>, from a Lorem Ipsum passage, and going through the cites of the word in classical literature, discovered the undoubtable source. Lorem Ipsum comes from sections 1.10.32 and 1.10.33 of "de </a:t>
            </a:r>
            <a:r>
              <a:rPr lang="en-US" sz="1400" dirty="0" err="1"/>
              <a:t>Finibus</a:t>
            </a:r>
            <a:r>
              <a:rPr lang="en-US" sz="1400" dirty="0"/>
              <a:t> </a:t>
            </a:r>
            <a:r>
              <a:rPr lang="en-US" sz="1400" dirty="0" err="1"/>
              <a:t>Bonorum</a:t>
            </a:r>
            <a:r>
              <a:rPr lang="en-US" sz="1400" dirty="0"/>
              <a:t> et </a:t>
            </a:r>
            <a:r>
              <a:rPr lang="en-US" sz="1400" dirty="0" err="1"/>
              <a:t>Malorum</a:t>
            </a:r>
            <a:r>
              <a:rPr lang="en-US" sz="1400" dirty="0"/>
              <a:t>" (The Extremes of Good and Evil) by Cicero, written in 45 BC. This book is a treatise on the theory of ethics, very popular during the Renaissance. The first line of Lorem Ipsum, "Lorem ipsum dolor sit </a:t>
            </a:r>
            <a:r>
              <a:rPr lang="en-US" sz="1400" dirty="0" err="1"/>
              <a:t>amet</a:t>
            </a:r>
            <a:r>
              <a:rPr lang="en-US" sz="1400" dirty="0"/>
              <a:t>..", comes from a line in section 1.10.32.Lorem ipsum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937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005D6-B409-BD46-B34A-E4152CD989E6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/>
              <a:t>“Contrary to popular belief, Lorem Ipsum is not simply random text. It has roots in a piece of classical Latin literature from 45 BC, making it over 2000 years old”</a:t>
            </a:r>
          </a:p>
          <a:p>
            <a:pPr marL="0" indent="0">
              <a:buNone/>
            </a:pPr>
            <a:endParaRPr lang="en-US" b="1"/>
          </a:p>
          <a:p>
            <a:r>
              <a:rPr lang="en-US"/>
              <a:t>“Richard McClintock, a Latin professor at Hampden-Sydney College in Virginia, looked up one of the more obscure Latin words, consectetur, from a Lorem Ipsum passage, and going through the cites of the word in classical literature, discovered the undoubtable source”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Destacados (uso limitado)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673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38C1B-A742-3244-8902-919C88E450D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“Contrary to popular belief, Lorem Ipsum is not simply random text. It has roots in a piece of classical Latin literature from 45 BC, making it over 2000 years old”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“Richard McClintock, a Latin professor at Hampden-Sydney College in Virginia, looked up one of the more obscure Latin words, </a:t>
            </a:r>
            <a:r>
              <a:rPr lang="en-US" b="1" dirty="0" err="1"/>
              <a:t>consectetur</a:t>
            </a:r>
            <a:r>
              <a:rPr lang="en-US" b="1" dirty="0"/>
              <a:t>, from a Lorem Ipsum passage, and going through the cites of the word in classical literature, discovered the undoubtable source”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Destacados (uso limitado)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095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b="1" dirty="0"/>
              <a:t>Categoría A</a:t>
            </a:r>
          </a:p>
          <a:p>
            <a:r>
              <a:rPr lang="es-ES_tradnl" dirty="0"/>
              <a:t>Tecnología de Plásticos y </a:t>
            </a:r>
            <a:r>
              <a:rPr lang="es-ES_tradnl" dirty="0" err="1"/>
              <a:t>Composites</a:t>
            </a:r>
            <a:endParaRPr lang="es-ES_tradnl" dirty="0"/>
          </a:p>
          <a:p>
            <a:r>
              <a:rPr lang="es-ES_tradnl" dirty="0"/>
              <a:t>Procesos Avanzados de Conformación de Materiales </a:t>
            </a:r>
          </a:p>
          <a:p>
            <a:r>
              <a:rPr lang="es-ES_tradnl" dirty="0"/>
              <a:t>Mecánica de Fluidos </a:t>
            </a:r>
          </a:p>
          <a:p>
            <a:r>
              <a:rPr lang="es-ES_tradnl" dirty="0"/>
              <a:t>Modelado, diseño y control de máquinas eléctricas </a:t>
            </a:r>
          </a:p>
          <a:p>
            <a:r>
              <a:rPr lang="es-ES_tradnl" dirty="0"/>
              <a:t>Sistemas embebidos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b="1" dirty="0"/>
              <a:t>Categoría B</a:t>
            </a:r>
          </a:p>
          <a:p>
            <a:r>
              <a:rPr lang="es-ES_tradnl" dirty="0"/>
              <a:t>Diseño y mecánica estructural </a:t>
            </a:r>
          </a:p>
          <a:p>
            <a:r>
              <a:rPr lang="es-ES_tradnl" dirty="0"/>
              <a:t>Mecanizado de Alto Rendimiento </a:t>
            </a:r>
          </a:p>
          <a:p>
            <a:r>
              <a:rPr lang="es-ES_tradnl" dirty="0"/>
              <a:t>Sistemas electrónicos de potencia aplicados al control de la energía eléctrica </a:t>
            </a:r>
          </a:p>
          <a:p>
            <a:r>
              <a:rPr lang="es-ES_tradnl" dirty="0"/>
              <a:t>Sistemas Inteligentes para Sistemas Industriales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/>
              <a:t>Grupos Excelentes GV</a:t>
            </a:r>
            <a:endParaRPr lang="es-ES_tradnl" noProof="0" dirty="0"/>
          </a:p>
        </p:txBody>
      </p:sp>
    </p:spTree>
    <p:extLst>
      <p:ext uri="{BB962C8B-B14F-4D97-AF65-F5344CB8AC3E}">
        <p14:creationId xmlns:p14="http://schemas.microsoft.com/office/powerpoint/2010/main" val="685899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3B38F-65E1-5147-AFEF-A6995D2A19C0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22032" y="336569"/>
            <a:ext cx="7664693" cy="428157"/>
          </a:xfrm>
        </p:spPr>
        <p:txBody>
          <a:bodyPr/>
          <a:lstStyle/>
          <a:p>
            <a:r>
              <a:rPr lang="en-US" sz="2400" dirty="0"/>
              <a:t>Collaborative research and knowledge transfer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1658506" y="1338266"/>
            <a:ext cx="5826990" cy="4909548"/>
            <a:chOff x="3771353" y="1376951"/>
            <a:chExt cx="6326833" cy="5250089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752853" y="4946435"/>
              <a:ext cx="900000" cy="900000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836868" y="1733193"/>
              <a:ext cx="900000" cy="900000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502471" y="3789734"/>
              <a:ext cx="900000" cy="900000"/>
            </a:xfrm>
            <a:prstGeom prst="rect">
              <a:avLst/>
            </a:prstGeom>
          </p:spPr>
        </p:pic>
        <p:sp>
          <p:nvSpPr>
            <p:cNvPr id="60" name="TextBox 59"/>
            <p:cNvSpPr txBox="1"/>
            <p:nvPr/>
          </p:nvSpPr>
          <p:spPr>
            <a:xfrm>
              <a:off x="6272862" y="4659364"/>
              <a:ext cx="1478041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PhD Student</a:t>
              </a:r>
            </a:p>
          </p:txBody>
        </p:sp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727692" y="3443287"/>
              <a:ext cx="861123" cy="861123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6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807595" y="5392982"/>
              <a:ext cx="900000" cy="900000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170808" y="3849552"/>
              <a:ext cx="900000" cy="900000"/>
            </a:xfrm>
            <a:prstGeom prst="rect">
              <a:avLst/>
            </a:prstGeom>
          </p:spPr>
        </p:pic>
        <p:pic>
          <p:nvPicPr>
            <p:cNvPr id="64" name="Imagen 5"/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7787" y="2512299"/>
              <a:ext cx="4615066" cy="3667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8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620808" y="1826781"/>
              <a:ext cx="900000" cy="900000"/>
            </a:xfrm>
            <a:prstGeom prst="rect">
              <a:avLst/>
            </a:prstGeom>
          </p:spPr>
        </p:pic>
        <p:sp>
          <p:nvSpPr>
            <p:cNvPr id="66" name="TextBox 65"/>
            <p:cNvSpPr txBox="1"/>
            <p:nvPr/>
          </p:nvSpPr>
          <p:spPr>
            <a:xfrm>
              <a:off x="8362549" y="4228823"/>
              <a:ext cx="1735637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PhD supervisor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401758" y="5797466"/>
              <a:ext cx="1690383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Visiting young 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519470" y="2518134"/>
              <a:ext cx="1391016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University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4751110" y="6232090"/>
              <a:ext cx="1102090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Students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771353" y="4673375"/>
              <a:ext cx="1871396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RTO researchers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077301" y="2179059"/>
              <a:ext cx="1098609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Alliances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9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76606" y="1376951"/>
              <a:ext cx="900000" cy="900000"/>
            </a:xfrm>
            <a:prstGeom prst="rect">
              <a:avLst/>
            </a:prstGeom>
          </p:spPr>
        </p:pic>
        <p:sp>
          <p:nvSpPr>
            <p:cNvPr id="73" name="TextBox 72"/>
            <p:cNvSpPr txBox="1"/>
            <p:nvPr/>
          </p:nvSpPr>
          <p:spPr>
            <a:xfrm>
              <a:off x="4294286" y="2652995"/>
              <a:ext cx="1636428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Visiting senior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37551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Bla bla bla</a:t>
            </a:r>
          </a:p>
          <a:p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pPr lvl="3"/>
            <a:r>
              <a:rPr lang="en-US"/>
              <a:t>Bla bla bla</a:t>
            </a:r>
          </a:p>
          <a:p>
            <a:pPr lvl="3"/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endParaRPr lang="en-US"/>
          </a:p>
          <a:p>
            <a:r>
              <a:rPr lang="en-US"/>
              <a:t>Bla bla bla</a:t>
            </a:r>
          </a:p>
          <a:p>
            <a:r>
              <a:rPr lang="en-US"/>
              <a:t>Bla bla bla</a:t>
            </a:r>
          </a:p>
          <a:p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pPr lvl="2"/>
            <a:r>
              <a:rPr lang="en-US"/>
              <a:t>Bla bla bla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23" name="Marcador de posición de imagen 5" descr="s9cc2skysjm-green-chameleon.jpg">
            <a:extLst>
              <a:ext uri="{FF2B5EF4-FFF2-40B4-BE49-F238E27FC236}">
                <a16:creationId xmlns:a16="http://schemas.microsoft.com/office/drawing/2014/main" id="{3D7DF7E2-11C5-9D4C-B42A-6F7C79F9417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9" r="18259"/>
          <a:stretch>
            <a:fillRect/>
          </a:stretch>
        </p:blipFill>
        <p:spPr>
          <a:xfrm>
            <a:off x="4559377" y="1364829"/>
            <a:ext cx="3986212" cy="4186186"/>
          </a:xfr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Titulo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810830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04378" y="1111780"/>
            <a:ext cx="5826990" cy="4909548"/>
            <a:chOff x="3771353" y="1376951"/>
            <a:chExt cx="6326833" cy="525008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752853" y="4946435"/>
              <a:ext cx="900000" cy="900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836868" y="1733193"/>
              <a:ext cx="900000" cy="900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6502471" y="3789734"/>
              <a:ext cx="900000" cy="9000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6272862" y="4659364"/>
              <a:ext cx="1478041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PhD Student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727692" y="3443287"/>
              <a:ext cx="861123" cy="86112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807595" y="5392982"/>
              <a:ext cx="900000" cy="9000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170808" y="3849552"/>
              <a:ext cx="900000" cy="900000"/>
            </a:xfrm>
            <a:prstGeom prst="rect">
              <a:avLst/>
            </a:prstGeom>
          </p:spPr>
        </p:pic>
        <p:pic>
          <p:nvPicPr>
            <p:cNvPr id="15" name="Imagen 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7787" y="2512299"/>
              <a:ext cx="4615066" cy="3667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620808" y="1826781"/>
              <a:ext cx="900000" cy="90000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362549" y="4228823"/>
              <a:ext cx="1735637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PhD supervisor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401758" y="5797466"/>
              <a:ext cx="1690383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Visiting young 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519470" y="2518134"/>
              <a:ext cx="1391016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University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751110" y="6232090"/>
              <a:ext cx="1102090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Students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71353" y="4673375"/>
              <a:ext cx="1871396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RTO researchers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077301" y="2179059"/>
              <a:ext cx="1098609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Alliances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9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6176606" y="1376951"/>
              <a:ext cx="900000" cy="90000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4294286" y="2652995"/>
              <a:ext cx="1636428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Visiting senior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517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1.1. CONTEXTO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92977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37100" y="4812626"/>
            <a:ext cx="2672863" cy="1150681"/>
          </a:xfrm>
        </p:spPr>
        <p:txBody>
          <a:bodyPr/>
          <a:lstStyle/>
          <a:p>
            <a:pPr lvl="0"/>
            <a:r>
              <a:rPr lang="es-ES" b="1" dirty="0"/>
              <a:t>John Smith</a:t>
            </a:r>
          </a:p>
          <a:p>
            <a:pPr lvl="0"/>
            <a:r>
              <a:rPr lang="es-ES" dirty="0" err="1"/>
              <a:t>email@email.com</a:t>
            </a:r>
            <a:endParaRPr lang="es-ES" dirty="0"/>
          </a:p>
          <a:p>
            <a:pPr lvl="0"/>
            <a:endParaRPr lang="es-ES" dirty="0"/>
          </a:p>
          <a:p>
            <a:pPr lvl="0"/>
            <a:r>
              <a:rPr lang="es-ES" dirty="0" err="1"/>
              <a:t>Loramendi</a:t>
            </a:r>
            <a:r>
              <a:rPr lang="es-ES" dirty="0"/>
              <a:t>, 4. Apartado 23</a:t>
            </a:r>
          </a:p>
          <a:p>
            <a:pPr lvl="0"/>
            <a:r>
              <a:rPr lang="es-ES" dirty="0"/>
              <a:t>20500 </a:t>
            </a:r>
            <a:r>
              <a:rPr lang="es-ES" dirty="0" err="1"/>
              <a:t>Arrasate</a:t>
            </a:r>
            <a:r>
              <a:rPr lang="es-ES" dirty="0"/>
              <a:t> </a:t>
            </a:r>
            <a:r>
              <a:rPr lang="mr-IN" dirty="0"/>
              <a:t>–</a:t>
            </a:r>
            <a:r>
              <a:rPr lang="es-ES" dirty="0"/>
              <a:t> </a:t>
            </a:r>
            <a:r>
              <a:rPr lang="es-ES" dirty="0" err="1"/>
              <a:t>Mondragon</a:t>
            </a:r>
            <a:endParaRPr lang="es-ES" dirty="0"/>
          </a:p>
          <a:p>
            <a:pPr lvl="0"/>
            <a:r>
              <a:rPr lang="es-ES" dirty="0"/>
              <a:t>T. 943 71 21 85</a:t>
            </a:r>
          </a:p>
          <a:p>
            <a:pPr lvl="0"/>
            <a:r>
              <a:rPr lang="es-ES" dirty="0" err="1"/>
              <a:t>info@mondragon.edu</a:t>
            </a:r>
            <a:endParaRPr lang="en-US" dirty="0"/>
          </a:p>
        </p:txBody>
      </p:sp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9974403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8" y="986649"/>
            <a:ext cx="2184872" cy="2162231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737" y="986649"/>
            <a:ext cx="2184872" cy="2162231"/>
          </a:xfrm>
          <a:prstGeom prst="rect">
            <a:avLst/>
          </a:prstGeom>
        </p:spPr>
      </p:pic>
      <p:grpSp>
        <p:nvGrpSpPr>
          <p:cNvPr id="5" name="Grupo 4"/>
          <p:cNvGrpSpPr/>
          <p:nvPr/>
        </p:nvGrpSpPr>
        <p:grpSpPr>
          <a:xfrm>
            <a:off x="3448451" y="981114"/>
            <a:ext cx="2190465" cy="2167766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7" name="Rectángulo 6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8" name="Imagen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784" y="1000159"/>
            <a:ext cx="1724279" cy="157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764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390" y="1348661"/>
            <a:ext cx="1811075" cy="165584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69" y="1367651"/>
            <a:ext cx="1713191" cy="123112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95" y="1343720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346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672" y="1392298"/>
            <a:ext cx="1870313" cy="1710000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713" y="1391514"/>
            <a:ext cx="1909372" cy="1710000"/>
          </a:xfrm>
          <a:prstGeom prst="rect">
            <a:avLst/>
          </a:prstGeom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75" y="1391514"/>
            <a:ext cx="1748748" cy="125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715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xcvxcvx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533" y="2594362"/>
            <a:ext cx="1611182" cy="1620000"/>
          </a:xfrm>
          <a:prstGeom prst="rect">
            <a:avLst/>
          </a:prstGeom>
        </p:spPr>
      </p:pic>
      <p:pic>
        <p:nvPicPr>
          <p:cNvPr id="17" name="Imagen 16" descr="xcvxcvxcv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533" y="4672627"/>
            <a:ext cx="1611182" cy="1620000"/>
          </a:xfrm>
          <a:prstGeom prst="rect">
            <a:avLst/>
          </a:prstGeom>
        </p:spPr>
      </p:pic>
      <p:pic>
        <p:nvPicPr>
          <p:cNvPr id="20" name="Imagen 19" descr="vcvcxvxcv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533" y="577294"/>
            <a:ext cx="1611182" cy="1620000"/>
          </a:xfrm>
          <a:prstGeom prst="rect">
            <a:avLst/>
          </a:prstGeom>
        </p:spPr>
      </p:pic>
      <p:pic>
        <p:nvPicPr>
          <p:cNvPr id="22" name="Imagen 21" descr="sdasdasdaaaa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77" y="577294"/>
            <a:ext cx="1611182" cy="1620000"/>
          </a:xfrm>
          <a:prstGeom prst="rect">
            <a:avLst/>
          </a:prstGeom>
        </p:spPr>
      </p:pic>
      <p:pic>
        <p:nvPicPr>
          <p:cNvPr id="37" name="Imagen 36" descr="asdas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627" y="554611"/>
            <a:ext cx="1611182" cy="1620000"/>
          </a:xfrm>
          <a:prstGeom prst="rect">
            <a:avLst/>
          </a:prstGeom>
        </p:spPr>
      </p:pic>
      <p:pic>
        <p:nvPicPr>
          <p:cNvPr id="40" name="Imagen 39" descr="aassssssss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77" y="2558267"/>
            <a:ext cx="1611182" cy="1620000"/>
          </a:xfrm>
          <a:prstGeom prst="rect">
            <a:avLst/>
          </a:prstGeom>
        </p:spPr>
      </p:pic>
      <p:pic>
        <p:nvPicPr>
          <p:cNvPr id="41" name="Imagen 40" descr="aass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57" y="4672627"/>
            <a:ext cx="1611182" cy="1620000"/>
          </a:xfrm>
          <a:prstGeom prst="rect">
            <a:avLst/>
          </a:prstGeom>
        </p:spPr>
      </p:pic>
      <p:pic>
        <p:nvPicPr>
          <p:cNvPr id="42" name="Imagen 41" descr="adasdasd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9694" y="4586000"/>
            <a:ext cx="1611182" cy="162000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627" y="2594362"/>
            <a:ext cx="1703316" cy="166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569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 descr="vsdvsd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2" y="4968173"/>
            <a:ext cx="492265" cy="1188000"/>
          </a:xfrm>
          <a:prstGeom prst="rect">
            <a:avLst/>
          </a:prstGeom>
        </p:spPr>
      </p:pic>
      <p:pic>
        <p:nvPicPr>
          <p:cNvPr id="23" name="Imagen 22" descr="sd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536" y="2923992"/>
            <a:ext cx="492265" cy="1188000"/>
          </a:xfrm>
          <a:prstGeom prst="rect">
            <a:avLst/>
          </a:prstGeom>
        </p:spPr>
      </p:pic>
      <p:pic>
        <p:nvPicPr>
          <p:cNvPr id="24" name="Imagen 23" descr="dsdf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2" y="879810"/>
            <a:ext cx="492265" cy="1188000"/>
          </a:xfrm>
          <a:prstGeom prst="rect">
            <a:avLst/>
          </a:prstGeom>
        </p:spPr>
      </p:pic>
      <p:pic>
        <p:nvPicPr>
          <p:cNvPr id="28" name="Imagen 27" descr="asdas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2" y="2983188"/>
            <a:ext cx="492265" cy="1188000"/>
          </a:xfrm>
          <a:prstGeom prst="rect">
            <a:avLst/>
          </a:prstGeom>
        </p:spPr>
      </p:pic>
      <p:pic>
        <p:nvPicPr>
          <p:cNvPr id="29" name="Imagen 28" descr="asda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522" y="879810"/>
            <a:ext cx="492265" cy="1188000"/>
          </a:xfrm>
          <a:prstGeom prst="rect">
            <a:avLst/>
          </a:prstGeom>
        </p:spPr>
      </p:pic>
      <p:pic>
        <p:nvPicPr>
          <p:cNvPr id="33" name="Imagen 32" descr="fefe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536" y="879810"/>
            <a:ext cx="492265" cy="1188000"/>
          </a:xfrm>
          <a:prstGeom prst="rect">
            <a:avLst/>
          </a:prstGeom>
        </p:spPr>
      </p:pic>
      <p:pic>
        <p:nvPicPr>
          <p:cNvPr id="34" name="Imagen 33" descr="asdddd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536" y="4968173"/>
            <a:ext cx="492265" cy="1188000"/>
          </a:xfrm>
          <a:prstGeom prst="rect">
            <a:avLst/>
          </a:prstGeom>
        </p:spPr>
      </p:pic>
      <p:pic>
        <p:nvPicPr>
          <p:cNvPr id="35" name="Imagen 34" descr="asdasdasd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352" y="4964847"/>
            <a:ext cx="492265" cy="118800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314" y="2923992"/>
            <a:ext cx="492266" cy="118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908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adasd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922" y="2984352"/>
            <a:ext cx="1080000" cy="1080000"/>
          </a:xfrm>
          <a:prstGeom prst="rect">
            <a:avLst/>
          </a:prstGeom>
        </p:spPr>
      </p:pic>
      <p:pic>
        <p:nvPicPr>
          <p:cNvPr id="30" name="Imagen 29" descr="asdasddd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922" y="826779"/>
            <a:ext cx="1080000" cy="1080000"/>
          </a:xfrm>
          <a:prstGeom prst="rect">
            <a:avLst/>
          </a:prstGeom>
        </p:spPr>
      </p:pic>
      <p:pic>
        <p:nvPicPr>
          <p:cNvPr id="32" name="Imagen 31" descr="dvbbs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922" y="5049853"/>
            <a:ext cx="1080000" cy="1080000"/>
          </a:xfrm>
          <a:prstGeom prst="rect">
            <a:avLst/>
          </a:prstGeom>
        </p:spPr>
      </p:pic>
      <p:pic>
        <p:nvPicPr>
          <p:cNvPr id="33" name="Imagen 32" descr="asdasdasdd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70" y="3096144"/>
            <a:ext cx="1080000" cy="1080000"/>
          </a:xfrm>
          <a:prstGeom prst="rect">
            <a:avLst/>
          </a:prstGeom>
        </p:spPr>
      </p:pic>
      <p:pic>
        <p:nvPicPr>
          <p:cNvPr id="34" name="Imagen 33" descr="adsd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70" y="5018552"/>
            <a:ext cx="1080000" cy="1080000"/>
          </a:xfrm>
          <a:prstGeom prst="rect">
            <a:avLst/>
          </a:prstGeom>
        </p:spPr>
      </p:pic>
      <p:pic>
        <p:nvPicPr>
          <p:cNvPr id="35" name="Imagen 34" descr="vsdvs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04" y="826779"/>
            <a:ext cx="1080000" cy="1080000"/>
          </a:xfrm>
          <a:prstGeom prst="rect">
            <a:avLst/>
          </a:prstGeom>
        </p:spPr>
      </p:pic>
      <p:pic>
        <p:nvPicPr>
          <p:cNvPr id="36" name="Imagen 35" descr="asdas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046" y="826779"/>
            <a:ext cx="1080000" cy="1080000"/>
          </a:xfrm>
          <a:prstGeom prst="rect">
            <a:avLst/>
          </a:prstGeom>
        </p:spPr>
      </p:pic>
      <p:pic>
        <p:nvPicPr>
          <p:cNvPr id="43" name="Imagen 42" descr="asdasddddd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939" y="5035945"/>
            <a:ext cx="1045214" cy="1045214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430" y="2888700"/>
            <a:ext cx="1297232" cy="127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178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1.2. OBJETIVOS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15494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2.2. MÉTODOS DE MACHINE LEARNING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91406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2.3. DETECCIÓN DEL GLIOBLASTOMA MEDIANTE ML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3.1. REQUISITOS TÉCNICOS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23507701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oi Eskola Politeknikoa">
    <a:dk1>
      <a:srgbClr val="004851"/>
    </a:dk1>
    <a:lt1>
      <a:srgbClr val="FFFFFF"/>
    </a:lt1>
    <a:dk2>
      <a:srgbClr val="000000"/>
    </a:dk2>
    <a:lt2>
      <a:srgbClr val="FFC72C"/>
    </a:lt2>
    <a:accent1>
      <a:srgbClr val="004851"/>
    </a:accent1>
    <a:accent2>
      <a:srgbClr val="00A3AD"/>
    </a:accent2>
    <a:accent3>
      <a:srgbClr val="B33D26"/>
    </a:accent3>
    <a:accent4>
      <a:srgbClr val="DC6B2F"/>
    </a:accent4>
    <a:accent5>
      <a:srgbClr val="ED8B00"/>
    </a:accent5>
    <a:accent6>
      <a:srgbClr val="F6C580"/>
    </a:accent6>
    <a:hlink>
      <a:srgbClr val="FFC72C"/>
    </a:hlink>
    <a:folHlink>
      <a:srgbClr val="00485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786</TotalTime>
  <Words>1787</Words>
  <Application>Microsoft Macintosh PowerPoint</Application>
  <PresentationFormat>On-screen Show (4:3)</PresentationFormat>
  <Paragraphs>398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AppleSymbols</vt:lpstr>
      <vt:lpstr>Arial</vt:lpstr>
      <vt:lpstr>Arial Black</vt:lpstr>
      <vt:lpstr>Arial Nova Light</vt:lpstr>
      <vt:lpstr>Calibri</vt:lpstr>
      <vt:lpstr>MU Theme</vt:lpstr>
      <vt:lpstr>DETECCIÓN AUTOMATIZADA DEL GLIOBLASTOMA MULTIFORME</vt:lpstr>
      <vt:lpstr>ÍNDICE</vt:lpstr>
      <vt:lpstr>1. INTRODUCCIÓN</vt:lpstr>
      <vt:lpstr>1. INTRODUCCIÓN</vt:lpstr>
      <vt:lpstr>1. INTRODUCCIÓN</vt:lpstr>
      <vt:lpstr>2. ESTADO DEL ARTE</vt:lpstr>
      <vt:lpstr>2. ESTADO DEL ARTE</vt:lpstr>
      <vt:lpstr>2. ESTADO DEL ARTE</vt:lpstr>
      <vt:lpstr>3. DISEÑO DE LA SOLUCIÓN</vt:lpstr>
      <vt:lpstr>3. DISEÑO DE LA SOLUCIÓN</vt:lpstr>
      <vt:lpstr>3. DISEÑO DE LA SOLUCIÓN</vt:lpstr>
      <vt:lpstr>3. DISEÑO DE LA SOLUCIÓN</vt:lpstr>
      <vt:lpstr>4. DESARROLLO</vt:lpstr>
      <vt:lpstr>4. DESARROLLO</vt:lpstr>
      <vt:lpstr>4. DESARROLLO</vt:lpstr>
      <vt:lpstr>5. EVALUACIÓN</vt:lpstr>
      <vt:lpstr>6. CONCLUSIONES</vt:lpstr>
      <vt:lpstr>7. LÍNEAS FUTURAS</vt:lpstr>
      <vt:lpstr>PowerPoint Presentation</vt:lpstr>
      <vt:lpstr>Título de seccion</vt:lpstr>
      <vt:lpstr>Título subseccion</vt:lpstr>
      <vt:lpstr>Titulo trasparencia</vt:lpstr>
      <vt:lpstr>Titulo trasparencia</vt:lpstr>
      <vt:lpstr>Destacados (uso limitado)</vt:lpstr>
      <vt:lpstr>Destacados (uso limitado)</vt:lpstr>
      <vt:lpstr>Grupos Excelentes GV</vt:lpstr>
      <vt:lpstr>Collaborative research and knowledge transfer</vt:lpstr>
      <vt:lpstr>Titulo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Ainhoa Arruabarrena Ortiz</cp:lastModifiedBy>
  <cp:revision>191</cp:revision>
  <cp:lastPrinted>2018-07-13T13:37:53Z</cp:lastPrinted>
  <dcterms:created xsi:type="dcterms:W3CDTF">2017-11-28T21:27:45Z</dcterms:created>
  <dcterms:modified xsi:type="dcterms:W3CDTF">2021-01-24T19:44:24Z</dcterms:modified>
</cp:coreProperties>
</file>

<file path=docProps/thumbnail.jpeg>
</file>